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20" r:id="rId3"/>
    <p:sldMasterId id="2147483732" r:id="rId4"/>
    <p:sldMasterId id="2147483756" r:id="rId5"/>
    <p:sldMasterId id="2147483768" r:id="rId6"/>
    <p:sldMasterId id="2147483780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</p:sldMasterIdLst>
  <p:sldIdLst>
    <p:sldId id="270" r:id="rId14"/>
    <p:sldId id="271" r:id="rId15"/>
    <p:sldId id="258" r:id="rId16"/>
    <p:sldId id="257" r:id="rId17"/>
    <p:sldId id="260" r:id="rId18"/>
    <p:sldId id="261" r:id="rId19"/>
    <p:sldId id="259" r:id="rId20"/>
    <p:sldId id="262" r:id="rId21"/>
    <p:sldId id="263" r:id="rId22"/>
    <p:sldId id="264" r:id="rId23"/>
    <p:sldId id="266" r:id="rId24"/>
    <p:sldId id="265" r:id="rId25"/>
    <p:sldId id="267" r:id="rId26"/>
    <p:sldId id="268" r:id="rId27"/>
    <p:sldId id="269" r:id="rId28"/>
  </p:sldIdLst>
  <p:sldSz cx="9144000" cy="6858000" type="screen4x3"/>
  <p:notesSz cx="6858000" cy="9144000"/>
  <p:embeddedFontLst>
    <p:embeddedFont>
      <p:font typeface="Palatino Linotype" pitchFamily="18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Rockwell" pitchFamily="18" charset="0"/>
      <p:regular r:id="rId37"/>
      <p:bold r:id="rId38"/>
      <p:italic r:id="rId39"/>
      <p:boldItalic r:id="rId40"/>
    </p:embeddedFont>
    <p:embeddedFont>
      <p:font typeface="Lucida Sans" pitchFamily="34" charset="0"/>
      <p:regular r:id="rId41"/>
      <p:bold r:id="rId42"/>
      <p:italic r:id="rId43"/>
      <p:boldItalic r:id="rId44"/>
    </p:embeddedFont>
    <p:embeddedFont>
      <p:font typeface="Book Antiqua" pitchFamily="18" charset="0"/>
      <p:regular r:id="rId45"/>
      <p:bold r:id="rId46"/>
      <p:italic r:id="rId47"/>
      <p:boldItalic r:id="rId48"/>
    </p:embeddedFont>
    <p:embeddedFont>
      <p:font typeface="Trebuchet MS" pitchFamily="34" charset="0"/>
      <p:regular r:id="rId49"/>
      <p:bold r:id="rId50"/>
      <p:italic r:id="rId51"/>
      <p:boldItalic r:id="rId52"/>
    </p:embeddedFont>
    <p:embeddedFont>
      <p:font typeface="NikoshBAN" pitchFamily="2" charset="0"/>
      <p:regular r:id="rId53"/>
    </p:embeddedFont>
    <p:embeddedFont>
      <p:font typeface="Wingdings 3" pitchFamily="18" charset="2"/>
      <p:regular r:id="rId54"/>
    </p:embeddedFont>
    <p:embeddedFont>
      <p:font typeface="Verdana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  <p:embeddedFont>
      <p:font typeface="Tw Cen MT" pitchFamily="34" charset="0"/>
      <p:regular r:id="rId60"/>
      <p:bold r:id="rId61"/>
      <p:italic r:id="rId62"/>
      <p:boldItalic r:id="rId63"/>
    </p:embeddedFont>
    <p:embeddedFont>
      <p:font typeface="Impact" pitchFamily="34" charset="0"/>
      <p:regular r:id="rId64"/>
    </p:embeddedFont>
    <p:embeddedFont>
      <p:font typeface="Arial Narrow" pitchFamily="34" charset="0"/>
      <p:regular r:id="rId65"/>
      <p:bold r:id="rId66"/>
      <p:italic r:id="rId67"/>
      <p:boldItalic r:id="rId68"/>
    </p:embeddedFont>
    <p:embeddedFont>
      <p:font typeface="Franklin Gothic Book" pitchFamily="34" charset="0"/>
      <p:regular r:id="rId69"/>
      <p:italic r:id="rId70"/>
    </p:embeddedFont>
    <p:embeddedFont>
      <p:font typeface="Cambria Math" pitchFamily="18" charset="0"/>
      <p:regular r:id="rId71"/>
    </p:embeddedFont>
    <p:embeddedFont>
      <p:font typeface="Calibri" pitchFamily="34" charset="0"/>
      <p:regular r:id="rId72"/>
      <p:bold r:id="rId73"/>
      <p:italic r:id="rId74"/>
      <p:boldItalic r:id="rId75"/>
    </p:embeddedFont>
    <p:embeddedFont>
      <p:font typeface="Georgia" pitchFamily="18" charset="0"/>
      <p:regular r:id="rId76"/>
      <p:bold r:id="rId77"/>
      <p:italic r:id="rId78"/>
      <p:boldItalic r:id="rId79"/>
    </p:embeddedFont>
    <p:embeddedFont>
      <p:font typeface="Franklin Gothic Medium" pitchFamily="34" charset="0"/>
      <p:regular r:id="rId80"/>
      <p:italic r:id="rId81"/>
    </p:embeddedFont>
    <p:embeddedFont>
      <p:font typeface="Century Gothic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11.fntdata"/><Relationship Id="rId21" Type="http://schemas.openxmlformats.org/officeDocument/2006/relationships/slide" Target="slides/slide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font" Target="fonts/font35.fntdata"/><Relationship Id="rId68" Type="http://schemas.openxmlformats.org/officeDocument/2006/relationships/font" Target="fonts/font40.fntdata"/><Relationship Id="rId76" Type="http://schemas.openxmlformats.org/officeDocument/2006/relationships/font" Target="fonts/font48.fntdata"/><Relationship Id="rId84" Type="http://schemas.openxmlformats.org/officeDocument/2006/relationships/font" Target="fonts/font56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4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font" Target="fonts/font1.fntdata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66" Type="http://schemas.openxmlformats.org/officeDocument/2006/relationships/font" Target="fonts/font38.fntdata"/><Relationship Id="rId74" Type="http://schemas.openxmlformats.org/officeDocument/2006/relationships/font" Target="fonts/font46.fntdata"/><Relationship Id="rId79" Type="http://schemas.openxmlformats.org/officeDocument/2006/relationships/font" Target="fonts/font51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3.fntdata"/><Relationship Id="rId82" Type="http://schemas.openxmlformats.org/officeDocument/2006/relationships/font" Target="fonts/font54.fntdata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font" Target="fonts/font36.fntdata"/><Relationship Id="rId69" Type="http://schemas.openxmlformats.org/officeDocument/2006/relationships/font" Target="fonts/font41.fntdata"/><Relationship Id="rId77" Type="http://schemas.openxmlformats.org/officeDocument/2006/relationships/font" Target="fonts/font49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3.fntdata"/><Relationship Id="rId72" Type="http://schemas.openxmlformats.org/officeDocument/2006/relationships/font" Target="fonts/font44.fntdata"/><Relationship Id="rId80" Type="http://schemas.openxmlformats.org/officeDocument/2006/relationships/font" Target="fonts/font52.fntdata"/><Relationship Id="rId85" Type="http://schemas.openxmlformats.org/officeDocument/2006/relationships/font" Target="fonts/font57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67" Type="http://schemas.openxmlformats.org/officeDocument/2006/relationships/font" Target="fonts/font39.fntdata"/><Relationship Id="rId20" Type="http://schemas.openxmlformats.org/officeDocument/2006/relationships/slide" Target="slides/slide7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font" Target="fonts/font34.fntdata"/><Relationship Id="rId70" Type="http://schemas.openxmlformats.org/officeDocument/2006/relationships/font" Target="fonts/font42.fntdata"/><Relationship Id="rId75" Type="http://schemas.openxmlformats.org/officeDocument/2006/relationships/font" Target="fonts/font47.fntdata"/><Relationship Id="rId83" Type="http://schemas.openxmlformats.org/officeDocument/2006/relationships/font" Target="fonts/font55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openxmlformats.org/officeDocument/2006/relationships/font" Target="fonts/font37.fntdata"/><Relationship Id="rId73" Type="http://schemas.openxmlformats.org/officeDocument/2006/relationships/font" Target="fonts/font45.fntdata"/><Relationship Id="rId78" Type="http://schemas.openxmlformats.org/officeDocument/2006/relationships/font" Target="fonts/font50.fntdata"/><Relationship Id="rId81" Type="http://schemas.openxmlformats.org/officeDocument/2006/relationships/font" Target="fonts/font53.fntdata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44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20367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725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59609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531919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6996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459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5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4224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6401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03239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8600"/>
            <a:ext cx="432911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CMJ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CMJ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CMJ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CMJ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Md. Mainul Hoque\Desktop\SIDDIQUE\animated_yellow_rose_graphic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198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7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0945" y="576706"/>
                <a:ext cx="8610600" cy="7100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 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সরল</m:t>
                    </m:r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করঃ</m:t>
                    </m:r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80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" y="576706"/>
                <a:ext cx="8610600" cy="7100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600200"/>
                <a:ext cx="8458200" cy="477496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</m:t>
                        </m:r>
                      </m:den>
                    </m:f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bn-BD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bn-BD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n-BD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n-BD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81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80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×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5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×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14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÷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458200" cy="4774962"/>
              </a:xfrm>
              <a:prstGeom prst="rect">
                <a:avLst/>
              </a:prstGeom>
              <a:blipFill rotWithShape="1">
                <a:blip r:embed="rId3"/>
                <a:stretch>
                  <a:fillRect l="-861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1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457200"/>
                <a:ext cx="8382000" cy="608038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  <m:d>
                      <m:dPr>
                        <m:ctrlPr>
                          <a:rPr lang="bn-BD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bn-BD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deg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ad>
                      <m:ra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প্রদত্ব রাশি,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  <m:d>
                      <m:d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bn-BD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deg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ad>
                      <m:ra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g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bn-BD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bn-BD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bn-BD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21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382000" cy="6080382"/>
              </a:xfrm>
              <a:prstGeom prst="rect">
                <a:avLst/>
              </a:prstGeom>
              <a:blipFill rotWithShape="1">
                <a:blip r:embed="rId2"/>
                <a:stretch>
                  <a:fillRect l="-130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3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28600"/>
                <a:ext cx="8534400" cy="62977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"/>
                <a:ext cx="8534400" cy="62977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1752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24000"/>
                <a:ext cx="8610600" cy="255788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মান নির্ণয় করঃ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324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 দেখাও যে,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360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সরল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করঃ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27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1000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8610600" cy="2557880"/>
              </a:xfrm>
              <a:prstGeom prst="rect">
                <a:avLst/>
              </a:prstGeom>
              <a:blipFill rotWithShape="1">
                <a:blip r:embed="rId2"/>
                <a:stretch>
                  <a:fillRect l="-1198" t="-1174" b="-23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5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2743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219200"/>
                <a:ext cx="8686800" cy="53254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ad>
                        <m:ra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bn-BD" sz="2800" b="0" i="1" dirty="0" smtClean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  <a:p>
                <a:endParaRPr lang="bn-BD" sz="28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endParaRPr lang="bn-BD" sz="2800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তিনটি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রাশি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।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50"/>
                  </a:solidFill>
                </a:endParaRPr>
              </a:p>
              <a:p>
                <a:endParaRPr lang="bn-BD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প্রথম রাশিটির মান নির্ণয় কর।</a:t>
                </a:r>
              </a:p>
              <a:p>
                <a:endParaRPr lang="bn-BD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দ্বিতীয় রাশিটির সরল মান নির্ণয় কর।</a:t>
                </a:r>
              </a:p>
              <a:p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প্রমাণ কর যে, তৃতীয় রাশিটির  মান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সমান।</m:t>
                    </m:r>
                  </m:oMath>
                </a14:m>
                <a:r>
                  <a:rPr lang="bn-BD" sz="2800" b="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686800" cy="5325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01598"/>
            <a:ext cx="53340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ভবিষ্যৎ কল্যাণ কামনা করে শেষ করছি-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038600"/>
            <a:ext cx="6629400" cy="186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oolSlan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15070"/>
            <a:ext cx="5486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49940"/>
            <a:ext cx="42672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–দশম,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পাঠঃবীজগণিত অনুঃ ৪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077200" y="76200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৪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364867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4867"/>
                <a:ext cx="82296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746519"/>
                <a:ext cx="8077200" cy="418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cs typeface="NikoshBAN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#  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b="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0" i="1" dirty="0" smtClean="0">
                  <a:solidFill>
                    <a:srgbClr val="FF00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   #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𝑀𝑁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𝑁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FF00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en-US" sz="2800" b="0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#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#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𝑟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𝑀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#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46519"/>
                <a:ext cx="8077200" cy="4184287"/>
              </a:xfrm>
              <a:prstGeom prst="rect">
                <a:avLst/>
              </a:prstGeom>
              <a:blipFill rotWithShape="1">
                <a:blip r:embed="rId3"/>
                <a:stretch>
                  <a:fillRect t="-1164" b="-3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52578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সুত্র গুলো দ্বারা কি নির্ণয় করা যায়?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লগের প্রবক্তা ইংল্যান্ডের গণিতবীদ হেন্রি ব্রিগস (১৫৬১-১৬৩০)  ১৬২৪ সালে ১০ কে ভিত্তি ধরে লগারিদমের টেবিল তৈরী করেন। তার এই লগারিদমকেই সাধারণ লগ বা ব্যবহারিক লগ বলে।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Brig_Gen_Henry_S._Brig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057400"/>
            <a:ext cx="3838575" cy="39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6147375"/>
            <a:ext cx="205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 ব্রিগস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John_Napier_(Nep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04"/>
            <a:ext cx="3429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4876800"/>
                <a:ext cx="8991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স্কটল্যান্ডের গণিতবীদ জন নেপিয়ার (১৫৫০-১৬১৭) ১৬১৪ সালে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ভিত্তি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ধরে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প্রথম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লগারিদম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সম্পর্কিত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করেন।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অমূলদ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71828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……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লগারিদমকে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নেপিয়ার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লগারিদম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বলে।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76800"/>
                <a:ext cx="89916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24" t="-3965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143000"/>
                <a:ext cx="8229600" cy="52663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400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লগ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ভিত্তি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?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কর।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মনে করি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400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যার ভিত্তি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400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400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অর্থাৎ রাশিটির ভিত্তি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229600" cy="52663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655" y="381000"/>
                <a:ext cx="7772400" cy="584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মান নির্ণয় কর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400</m:t>
                    </m:r>
                  </m:oMath>
                </a14:m>
                <a:endParaRPr lang="en-US" sz="32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400</m:t>
                    </m:r>
                    <m:r>
                      <a:rPr lang="bn-BD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bn-BD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rad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25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√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√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32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3200" b="0" i="1" dirty="0" smtClean="0">
                  <a:solidFill>
                    <a:srgbClr val="00B05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2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381000"/>
                <a:ext cx="7772400" cy="5840830"/>
              </a:xfrm>
              <a:prstGeom prst="rect">
                <a:avLst/>
              </a:prstGeom>
              <a:blipFill rotWithShape="1">
                <a:blip r:embed="rId2"/>
                <a:stretch>
                  <a:fillRect l="-1961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8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457200"/>
                <a:ext cx="8382000" cy="113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bn-BD" sz="28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147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382000" cy="1139286"/>
              </a:xfrm>
              <a:prstGeom prst="rect">
                <a:avLst/>
              </a:prstGeom>
              <a:blipFill rotWithShape="1">
                <a:blip r:embed="rId2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905000"/>
                <a:ext cx="8686800" cy="431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𝑙𝑜𝑔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147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50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147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49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49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0"/>
                <a:ext cx="8686800" cy="4313810"/>
              </a:xfrm>
              <a:prstGeom prst="rect">
                <a:avLst/>
              </a:prstGeom>
              <a:blipFill rotWithShape="1">
                <a:blip r:embed="rId3"/>
                <a:stretch>
                  <a:fillRect l="-1123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1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1387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52" baseType="lpstr">
      <vt:lpstr>Arial</vt:lpstr>
      <vt:lpstr>Vrinda</vt:lpstr>
      <vt:lpstr>Palatino Linotype</vt:lpstr>
      <vt:lpstr>Constantia</vt:lpstr>
      <vt:lpstr>Rockwell</vt:lpstr>
      <vt:lpstr>Lucida Sans</vt:lpstr>
      <vt:lpstr>Times New Roman</vt:lpstr>
      <vt:lpstr>SutonnyCMJ</vt:lpstr>
      <vt:lpstr>Book Antiqua</vt:lpstr>
      <vt:lpstr>Trebuchet MS</vt:lpstr>
      <vt:lpstr>NikoshBAN</vt:lpstr>
      <vt:lpstr>Wingdings 3</vt:lpstr>
      <vt:lpstr>Verdana</vt:lpstr>
      <vt:lpstr>Wingdings 2</vt:lpstr>
      <vt:lpstr>Tw Cen MT</vt:lpstr>
      <vt:lpstr>Impact</vt:lpstr>
      <vt:lpstr>Arial Narrow</vt:lpstr>
      <vt:lpstr>Franklin Gothic Book</vt:lpstr>
      <vt:lpstr>Cambria Math</vt:lpstr>
      <vt:lpstr>Calibri</vt:lpstr>
      <vt:lpstr>Georgia</vt:lpstr>
      <vt:lpstr>Franklin Gothic Medium</vt:lpstr>
      <vt:lpstr>Century Gothic</vt:lpstr>
      <vt:lpstr>Wingdings</vt:lpstr>
      <vt:lpstr>Technic</vt:lpstr>
      <vt:lpstr>NewsPrint</vt:lpstr>
      <vt:lpstr>Verve</vt:lpstr>
      <vt:lpstr>Apex</vt:lpstr>
      <vt:lpstr>Flow</vt:lpstr>
      <vt:lpstr>Horizon</vt:lpstr>
      <vt:lpstr>Thatch</vt:lpstr>
      <vt:lpstr>Trek</vt:lpstr>
      <vt:lpstr>Foundry</vt:lpstr>
      <vt:lpstr>Elemental</vt:lpstr>
      <vt:lpstr>Slipstream</vt:lpstr>
      <vt:lpstr>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78</cp:revision>
  <dcterms:created xsi:type="dcterms:W3CDTF">2014-06-22T01:45:18Z</dcterms:created>
  <dcterms:modified xsi:type="dcterms:W3CDTF">2016-12-24T14:38:48Z</dcterms:modified>
</cp:coreProperties>
</file>